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8734-A5D3-4A25-B784-8ECAAD2339F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D67B-407F-4649-B3D0-820A4578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1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65D6-9A1E-4055-A4DB-83F37A955C0D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692697"/>
            <a:ext cx="7772400" cy="1296144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Diyala University                                                                                  </a:t>
            </a:r>
            <a:br>
              <a:rPr lang="en-US" sz="1600" b="1" dirty="0" smtClean="0"/>
            </a:br>
            <a:r>
              <a:rPr lang="en-US" sz="1600" b="1" dirty="0" smtClean="0"/>
              <a:t>College of Engineering                                                                               Fourth Year 2012/2013</a:t>
            </a:r>
            <a:br>
              <a:rPr lang="en-US" sz="1600" b="1" dirty="0" smtClean="0"/>
            </a:br>
            <a:r>
              <a:rPr lang="en-US" sz="1600" b="1" dirty="0" smtClean="0"/>
              <a:t>Computer &amp; Software </a:t>
            </a:r>
            <a:br>
              <a:rPr lang="en-US" sz="1600" b="1" dirty="0" smtClean="0"/>
            </a:br>
            <a:r>
              <a:rPr lang="en-US" sz="1600" b="1" dirty="0" smtClean="0"/>
              <a:t>Engineering Department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992888" cy="4320480"/>
          </a:xfrm>
        </p:spPr>
        <p:txBody>
          <a:bodyPr>
            <a:normAutofit fontScale="85000" lnSpcReduction="20000"/>
          </a:bodyPr>
          <a:lstStyle/>
          <a:p>
            <a:r>
              <a:rPr lang="en-US" sz="6900" b="1" dirty="0" smtClean="0">
                <a:solidFill>
                  <a:srgbClr val="FF0000"/>
                </a:solidFill>
              </a:rPr>
              <a:t>ENCRYPTION AND DATA </a:t>
            </a:r>
          </a:p>
          <a:p>
            <a:r>
              <a:rPr lang="en-US" sz="6900" b="1" dirty="0" smtClean="0">
                <a:solidFill>
                  <a:srgbClr val="FF0000"/>
                </a:solidFill>
              </a:rPr>
              <a:t>SECURITY</a:t>
            </a:r>
          </a:p>
          <a:p>
            <a:r>
              <a:rPr lang="en-US" sz="5600" dirty="0" smtClean="0">
                <a:solidFill>
                  <a:schemeClr val="tx2"/>
                </a:solidFill>
              </a:rPr>
              <a:t>Chapter2: Part1</a:t>
            </a:r>
          </a:p>
          <a:p>
            <a:endParaRPr lang="en-US" sz="4500" dirty="0" smtClean="0">
              <a:solidFill>
                <a:schemeClr val="tx1"/>
              </a:solidFill>
            </a:endParaRPr>
          </a:p>
          <a:p>
            <a:r>
              <a:rPr lang="en-US" sz="4500" dirty="0" smtClean="0">
                <a:solidFill>
                  <a:schemeClr val="tx1"/>
                </a:solidFill>
              </a:rPr>
              <a:t>PRESENTED BY </a:t>
            </a:r>
          </a:p>
          <a:p>
            <a:r>
              <a:rPr lang="en-US" sz="4500" dirty="0" smtClean="0">
                <a:solidFill>
                  <a:schemeClr val="tx1"/>
                </a:solidFill>
              </a:rPr>
              <a:t>DR. ALI J. ABBOUD</a:t>
            </a:r>
            <a:endParaRPr lang="en-GB" sz="45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1" y="476672"/>
            <a:ext cx="1570985" cy="11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4B559-E731-45A8-BF9C-21557CEA772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0" y="188640"/>
            <a:ext cx="6648450" cy="376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03" y="3948733"/>
            <a:ext cx="6619875" cy="271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2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472B-E55C-423D-A3B1-6703193403B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AutoShape 2" descr="mk:@MSITStore:F:\Lectures\ISC\0132390779.chm::/0132390779/images/fig02_02_al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40768"/>
            <a:ext cx="80648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48680"/>
            <a:ext cx="799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Encryption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26260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Asymmetric Algorithm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6BD22-B310-4829-9745-7D1CCBE9EDB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9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98483" y="116632"/>
            <a:ext cx="8219256" cy="92211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Cryptanalysis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E3A53-E449-4E6C-9C6D-D17EDCBC3CF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19256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804720"/>
            <a:ext cx="4575043" cy="17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4" y="2478463"/>
            <a:ext cx="8105775" cy="368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1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9BA29-2C93-4DA5-ADF8-83B8BAB0E84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52736"/>
            <a:ext cx="78771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79F02-D394-4823-8BF9-F0D24586379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928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38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612B4-35FD-49E3-9906-4FA66F11C41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416824" cy="515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7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A9438-F52E-451D-A06B-5D649F79D3E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908720"/>
            <a:ext cx="74037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1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8A818-62D1-4683-8721-D06EB04FC74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7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3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4BE56-D558-4CAE-AC99-A5E029696F2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TEXTBOOKS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965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Applied Cryptography –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edition</a:t>
            </a:r>
          </a:p>
          <a:p>
            <a:pPr marL="0" indent="0">
              <a:buNone/>
            </a:pPr>
            <a:r>
              <a:rPr lang="en-US" dirty="0" smtClean="0"/>
              <a:t>    Bruce Schneier</a:t>
            </a:r>
            <a:r>
              <a:rPr lang="en-US" dirty="0"/>
              <a:t> </a:t>
            </a:r>
            <a:r>
              <a:rPr lang="en-US" dirty="0" smtClean="0"/>
              <a:t>Available online.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Security In Computing – 4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edition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/>
              <a:t>Pfleeger and Pfleeger.</a:t>
            </a:r>
          </a:p>
          <a:p>
            <a:r>
              <a:rPr lang="en-US" dirty="0" smtClean="0">
                <a:hlinkClick r:id="rId3"/>
              </a:rPr>
              <a:t>http://www.wikipedia.org/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Papers assigned for reading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31C9-CDE6-46BE-9EDC-096FF801DF9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672"/>
            <a:ext cx="770490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1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5BE3-74E2-4117-80D9-32DD86803B6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80"/>
            <a:ext cx="76138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0E28-A88F-44AA-92DA-862AB5F36DD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59046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98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13222-72B4-4C36-AFE8-6EB09AE04F4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7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48680"/>
            <a:ext cx="755193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1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21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41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24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0" y="548680"/>
            <a:ext cx="7734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45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96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CLASS STRUCTURE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Chapter 1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Introduction to encryption and Data </a:t>
            </a:r>
            <a:r>
              <a:rPr lang="en-US" b="1" dirty="0" smtClean="0">
                <a:solidFill>
                  <a:srgbClr val="FF0000"/>
                </a:solidFill>
              </a:rPr>
              <a:t>security.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Chapter 2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b="1" i="1" dirty="0">
                <a:solidFill>
                  <a:srgbClr val="002060"/>
                </a:solidFill>
              </a:rPr>
              <a:t>Encryption </a:t>
            </a:r>
            <a:r>
              <a:rPr lang="en-US" b="1" i="1" dirty="0" smtClean="0">
                <a:solidFill>
                  <a:srgbClr val="002060"/>
                </a:solidFill>
              </a:rPr>
              <a:t>systems.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Chapter 3</a:t>
            </a:r>
            <a:r>
              <a:rPr lang="en-US" b="1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Secure encryption </a:t>
            </a:r>
            <a:r>
              <a:rPr lang="en-US" b="1" dirty="0" smtClean="0">
                <a:solidFill>
                  <a:srgbClr val="FF0000"/>
                </a:solidFill>
              </a:rPr>
              <a:t>systems.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Chapter 4</a:t>
            </a:r>
            <a:r>
              <a:rPr lang="en-US" b="1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Security involving </a:t>
            </a:r>
            <a:r>
              <a:rPr lang="en-US" b="1" dirty="0" smtClean="0">
                <a:solidFill>
                  <a:srgbClr val="FF0000"/>
                </a:solidFill>
              </a:rPr>
              <a:t>programs.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Chapter 5</a:t>
            </a:r>
            <a:r>
              <a:rPr lang="en-US" b="1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Protection Services for users of operating </a:t>
            </a:r>
            <a:r>
              <a:rPr lang="en-US" b="1" dirty="0" smtClean="0">
                <a:solidFill>
                  <a:srgbClr val="FF0000"/>
                </a:solidFill>
              </a:rPr>
              <a:t>systems.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Chapter 6</a:t>
            </a:r>
            <a:r>
              <a:rPr lang="en-US" b="1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Data Base </a:t>
            </a:r>
            <a:r>
              <a:rPr lang="en-US" b="1" dirty="0" smtClean="0">
                <a:solidFill>
                  <a:srgbClr val="FF0000"/>
                </a:solidFill>
              </a:rPr>
              <a:t>security.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Chapter 7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Computer Network Security.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Chapter 8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Communication Security.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607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4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9208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7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39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95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1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End of Chapter2/ Part1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Chapter 2: Encryption Systems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b="1" i="1" dirty="0"/>
              <a:t>• </a:t>
            </a:r>
            <a:r>
              <a:rPr lang="en-GB" sz="3600" b="1" i="1" dirty="0">
                <a:solidFill>
                  <a:srgbClr val="002060"/>
                </a:solidFill>
              </a:rPr>
              <a:t>2.1 Terminology and Background</a:t>
            </a:r>
          </a:p>
          <a:p>
            <a:pPr marL="0" indent="0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• 2.2 Substitution </a:t>
            </a:r>
            <a:r>
              <a:rPr lang="en-GB" sz="3600" b="1" i="1" dirty="0" smtClean="0">
                <a:solidFill>
                  <a:srgbClr val="002060"/>
                </a:solidFill>
              </a:rPr>
              <a:t>Ciphers</a:t>
            </a:r>
          </a:p>
          <a:p>
            <a:pPr marL="0" indent="0">
              <a:buNone/>
            </a:pPr>
            <a:r>
              <a:rPr lang="en-GB" sz="3600" b="1" i="1" dirty="0" smtClean="0">
                <a:solidFill>
                  <a:srgbClr val="002060"/>
                </a:solidFill>
              </a:rPr>
              <a:t>• 2.3 </a:t>
            </a:r>
            <a:r>
              <a:rPr lang="en-GB" sz="3600" b="1" i="1" dirty="0">
                <a:solidFill>
                  <a:srgbClr val="002060"/>
                </a:solidFill>
              </a:rPr>
              <a:t>Transpositions (Permutations)</a:t>
            </a:r>
          </a:p>
          <a:p>
            <a:pPr marL="0" indent="0">
              <a:buNone/>
            </a:pPr>
            <a:r>
              <a:rPr lang="en-GB" sz="3600" b="1" i="1" dirty="0"/>
              <a:t>• 2.4 Making “Good” Encryption </a:t>
            </a:r>
            <a:r>
              <a:rPr lang="en-GB" sz="3600" b="1" i="1" dirty="0" smtClean="0"/>
              <a:t>Algorithms</a:t>
            </a:r>
          </a:p>
          <a:p>
            <a:pPr marL="0" indent="0">
              <a:buNone/>
            </a:pPr>
            <a:r>
              <a:rPr lang="en-GB" sz="3600" b="1" i="1" dirty="0" smtClean="0"/>
              <a:t>• 2.5 </a:t>
            </a:r>
            <a:r>
              <a:rPr lang="en-GB" sz="3600" b="1" i="1" dirty="0"/>
              <a:t>The Data Encryption Standard (DES)</a:t>
            </a:r>
          </a:p>
          <a:p>
            <a:pPr marL="0" indent="0">
              <a:buNone/>
            </a:pPr>
            <a:r>
              <a:rPr lang="en-GB" sz="3600" b="1" i="1" dirty="0"/>
              <a:t>• 2.6 The AES Encryption Algorithm</a:t>
            </a:r>
          </a:p>
          <a:p>
            <a:pPr marL="0" indent="0">
              <a:buNone/>
            </a:pPr>
            <a:r>
              <a:rPr lang="en-GB" sz="3600" b="1" i="1" dirty="0"/>
              <a:t>• 2.7 Public Key Encryption</a:t>
            </a:r>
          </a:p>
          <a:p>
            <a:pPr marL="0" indent="0">
              <a:buNone/>
            </a:pPr>
            <a:r>
              <a:rPr lang="en-GB" sz="3600" b="1" i="1" dirty="0"/>
              <a:t>• 2.8 Uses of Encryption</a:t>
            </a:r>
          </a:p>
          <a:p>
            <a:pPr marL="0" indent="0">
              <a:buNone/>
            </a:pPr>
            <a:r>
              <a:rPr lang="en-GB" sz="3600" b="1" i="1" dirty="0"/>
              <a:t>• 2.9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In This Chapter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important tool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rooted </a:t>
            </a:r>
            <a:r>
              <a:rPr lang="en-US" dirty="0"/>
              <a:t>in some heavy-duty math</a:t>
            </a:r>
          </a:p>
          <a:p>
            <a:pPr marL="0" indent="0">
              <a:buNone/>
            </a:pPr>
            <a:r>
              <a:rPr lang="en-US" dirty="0" smtClean="0"/>
              <a:t>    – </a:t>
            </a:r>
            <a:r>
              <a:rPr lang="en-US" dirty="0"/>
              <a:t>number theory</a:t>
            </a:r>
          </a:p>
          <a:p>
            <a:pPr marL="0" indent="0">
              <a:buNone/>
            </a:pPr>
            <a:r>
              <a:rPr lang="en-US" dirty="0" smtClean="0"/>
              <a:t>    – </a:t>
            </a:r>
            <a:r>
              <a:rPr lang="en-US" dirty="0"/>
              <a:t>group &amp; field theory</a:t>
            </a:r>
          </a:p>
          <a:p>
            <a:pPr marL="0" indent="0">
              <a:buNone/>
            </a:pPr>
            <a:r>
              <a:rPr lang="en-US" dirty="0" smtClean="0"/>
              <a:t>    – </a:t>
            </a:r>
            <a:r>
              <a:rPr lang="en-US" dirty="0"/>
              <a:t>computational complexity</a:t>
            </a:r>
          </a:p>
          <a:p>
            <a:pPr marL="0" indent="0">
              <a:buNone/>
            </a:pPr>
            <a:r>
              <a:rPr lang="en-US" dirty="0" smtClean="0"/>
              <a:t>    – </a:t>
            </a:r>
            <a:r>
              <a:rPr lang="en-US" dirty="0"/>
              <a:t>probability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our </a:t>
            </a:r>
            <a:r>
              <a:rPr lang="en-US" dirty="0"/>
              <a:t>goal:</a:t>
            </a:r>
          </a:p>
          <a:p>
            <a:pPr marL="0" indent="0">
              <a:buNone/>
            </a:pPr>
            <a:r>
              <a:rPr lang="en-US" dirty="0" smtClean="0"/>
              <a:t>     – </a:t>
            </a:r>
            <a:r>
              <a:rPr lang="en-US" dirty="0"/>
              <a:t>be able to intelligently </a:t>
            </a:r>
            <a:r>
              <a:rPr lang="en-US" dirty="0" smtClean="0"/>
              <a:t>use cryptosystems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– </a:t>
            </a:r>
            <a:r>
              <a:rPr lang="en-US" dirty="0"/>
              <a:t>not design/break cryptosystems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29BAA-1F17-443B-87C2-0B926D417EF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114D8-C469-449E-A48E-4C4511A59E43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21"/>
            <a:ext cx="8229600" cy="348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42900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Block 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by preventing its reaching R, thereby affecting the availability of the message.</a:t>
            </a:r>
          </a:p>
          <a:p>
            <a:pPr algn="just"/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Intercept 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by reading or listening to the message, thereby affecting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confidentiality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message.</a:t>
            </a:r>
          </a:p>
          <a:p>
            <a:pPr algn="just"/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Modify 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by seizing the message and changing it in some way, affecting the message's integrity.</a:t>
            </a:r>
          </a:p>
          <a:p>
            <a:pPr algn="just"/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Fabricate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authentic-looking message, arranging for it to be delivered as if it came from S, thereby also affecting t</a:t>
            </a:r>
            <a:r>
              <a:rPr lang="en-US" sz="2000" dirty="0"/>
              <a:t>he integrity of the message.</a:t>
            </a:r>
          </a:p>
        </p:txBody>
      </p:sp>
    </p:spTree>
    <p:extLst>
      <p:ext uri="{BB962C8B-B14F-4D97-AF65-F5344CB8AC3E}">
        <p14:creationId xmlns:p14="http://schemas.microsoft.com/office/powerpoint/2010/main" val="204338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53265-85DA-4555-8600-F4032E87C219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0" y="466246"/>
            <a:ext cx="74168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0" y="3490582"/>
            <a:ext cx="8610600" cy="31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7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3FA17-F589-4453-8C48-AD6E53400303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98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64CAD-5ADB-41EC-82AB-E6C1B5ABF8C6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2963"/>
            <a:ext cx="8201025" cy="54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7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338</Words>
  <Application>Microsoft Office PowerPoint</Application>
  <PresentationFormat>On-screen Show (4:3)</PresentationFormat>
  <Paragraphs>87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Diyala University                                                                                   College of Engineering                                                                               Fourth Year 2012/2013 Computer &amp; Software  Engineering Department  </vt:lpstr>
      <vt:lpstr>TEXTBOOKS</vt:lpstr>
      <vt:lpstr>CLASS STRUCTURE</vt:lpstr>
      <vt:lpstr>Chapter 2: Encryption Systems</vt:lpstr>
      <vt:lpstr>In This Chapter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Asymmetric Algorithm</vt:lpstr>
      <vt:lpstr>Cryptanalysis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Chapter2/ Part1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31</cp:revision>
  <dcterms:created xsi:type="dcterms:W3CDTF">2012-09-22T12:43:17Z</dcterms:created>
  <dcterms:modified xsi:type="dcterms:W3CDTF">2012-10-18T15:07:15Z</dcterms:modified>
</cp:coreProperties>
</file>